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144000"/>
  <p:embeddedFontLst>
    <p:embeddedFont>
      <p:font typeface="Arim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mo-bold.fntdata"/><Relationship Id="rId11" Type="http://schemas.openxmlformats.org/officeDocument/2006/relationships/slide" Target="slides/slide6.xml"/><Relationship Id="rId22" Type="http://schemas.openxmlformats.org/officeDocument/2006/relationships/font" Target="fonts/Arimo-boldItalic.fntdata"/><Relationship Id="rId10" Type="http://schemas.openxmlformats.org/officeDocument/2006/relationships/slide" Target="slides/slide5.xml"/><Relationship Id="rId21" Type="http://schemas.openxmlformats.org/officeDocument/2006/relationships/font" Target="fonts/Arim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rimo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>
            <p:ph idx="2" type="sldImg"/>
          </p:nvPr>
        </p:nvSpPr>
        <p:spPr>
          <a:xfrm>
            <a:off x="1371600" y="763587"/>
            <a:ext cx="5019675" cy="3762373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Shape 9"/>
          <p:cNvSpPr txBox="1"/>
          <p:nvPr>
            <p:ph idx="1" type="body"/>
          </p:nvPr>
        </p:nvSpPr>
        <p:spPr>
          <a:xfrm>
            <a:off x="777875" y="4776787"/>
            <a:ext cx="6208712" cy="45164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Shape 10"/>
          <p:cNvSpPr txBox="1"/>
          <p:nvPr/>
        </p:nvSpPr>
        <p:spPr>
          <a:xfrm>
            <a:off x="0" y="0"/>
            <a:ext cx="3368673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4398962" y="0"/>
            <a:ext cx="3368673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/>
          <p:nvPr/>
        </p:nvSpPr>
        <p:spPr>
          <a:xfrm>
            <a:off x="0" y="9555160"/>
            <a:ext cx="3368673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4398962" y="9555160"/>
            <a:ext cx="3363912" cy="4937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/>
        </p:nvSpPr>
        <p:spPr>
          <a:xfrm>
            <a:off x="4398962" y="9555160"/>
            <a:ext cx="3363912" cy="4937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18" name="Shape 118"/>
          <p:cNvSpPr txBox="1"/>
          <p:nvPr/>
        </p:nvSpPr>
        <p:spPr>
          <a:xfrm>
            <a:off x="4398962" y="9555160"/>
            <a:ext cx="3365498" cy="4952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19" name="Shape 119"/>
          <p:cNvSpPr txBox="1"/>
          <p:nvPr/>
        </p:nvSpPr>
        <p:spPr>
          <a:xfrm>
            <a:off x="4398962" y="9555160"/>
            <a:ext cx="3367087" cy="4968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20" name="Shape 120"/>
          <p:cNvSpPr txBox="1"/>
          <p:nvPr/>
        </p:nvSpPr>
        <p:spPr>
          <a:xfrm>
            <a:off x="4398962" y="9555160"/>
            <a:ext cx="3368673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21" name="Shape 121"/>
          <p:cNvSpPr/>
          <p:nvPr>
            <p:ph idx="2" type="sldImg"/>
          </p:nvPr>
        </p:nvSpPr>
        <p:spPr>
          <a:xfrm>
            <a:off x="1371600" y="763587"/>
            <a:ext cx="5029199" cy="37719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777875" y="4776787"/>
            <a:ext cx="6218235" cy="452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1371600" y="763587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>
            <p:ph idx="12" type="sldNum"/>
          </p:nvPr>
        </p:nvSpPr>
        <p:spPr>
          <a:xfrm>
            <a:off x="4398962" y="9555160"/>
            <a:ext cx="3363899" cy="493800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/>
        </p:nvSpPr>
        <p:spPr>
          <a:xfrm>
            <a:off x="4398962" y="9555160"/>
            <a:ext cx="3363899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43" name="Shape 243"/>
          <p:cNvSpPr txBox="1"/>
          <p:nvPr/>
        </p:nvSpPr>
        <p:spPr>
          <a:xfrm>
            <a:off x="4398962" y="9555160"/>
            <a:ext cx="3365399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44" name="Shape 244"/>
          <p:cNvSpPr txBox="1"/>
          <p:nvPr/>
        </p:nvSpPr>
        <p:spPr>
          <a:xfrm>
            <a:off x="4398962" y="9555160"/>
            <a:ext cx="3367199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45" name="Shape 245"/>
          <p:cNvSpPr txBox="1"/>
          <p:nvPr/>
        </p:nvSpPr>
        <p:spPr>
          <a:xfrm>
            <a:off x="4398962" y="9555160"/>
            <a:ext cx="3368699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46" name="Shape 246"/>
          <p:cNvSpPr/>
          <p:nvPr>
            <p:ph idx="2" type="sldImg"/>
          </p:nvPr>
        </p:nvSpPr>
        <p:spPr>
          <a:xfrm>
            <a:off x="1371600" y="763587"/>
            <a:ext cx="5029200" cy="37719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777875" y="4776787"/>
            <a:ext cx="6218100" cy="4526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1371600" y="763587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 txBox="1"/>
          <p:nvPr>
            <p:ph idx="12" type="sldNum"/>
          </p:nvPr>
        </p:nvSpPr>
        <p:spPr>
          <a:xfrm>
            <a:off x="4398962" y="9555160"/>
            <a:ext cx="3363899" cy="493800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4398962" y="9555160"/>
            <a:ext cx="3363912" cy="4937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60" name="Shape 260"/>
          <p:cNvSpPr txBox="1"/>
          <p:nvPr/>
        </p:nvSpPr>
        <p:spPr>
          <a:xfrm>
            <a:off x="4398962" y="9555160"/>
            <a:ext cx="3365498" cy="4952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61" name="Shape 261"/>
          <p:cNvSpPr txBox="1"/>
          <p:nvPr/>
        </p:nvSpPr>
        <p:spPr>
          <a:xfrm>
            <a:off x="4398962" y="9555160"/>
            <a:ext cx="3367087" cy="4968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62" name="Shape 262"/>
          <p:cNvSpPr txBox="1"/>
          <p:nvPr/>
        </p:nvSpPr>
        <p:spPr>
          <a:xfrm>
            <a:off x="4398962" y="9555160"/>
            <a:ext cx="3368673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63" name="Shape 263"/>
          <p:cNvSpPr/>
          <p:nvPr>
            <p:ph idx="2" type="sldImg"/>
          </p:nvPr>
        </p:nvSpPr>
        <p:spPr>
          <a:xfrm>
            <a:off x="1371600" y="763587"/>
            <a:ext cx="5029199" cy="37719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777875" y="4776787"/>
            <a:ext cx="6218235" cy="452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4398962" y="9555160"/>
            <a:ext cx="3363912" cy="4937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36" name="Shape 136"/>
          <p:cNvSpPr txBox="1"/>
          <p:nvPr/>
        </p:nvSpPr>
        <p:spPr>
          <a:xfrm>
            <a:off x="4398962" y="9555160"/>
            <a:ext cx="3365498" cy="4952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37" name="Shape 137"/>
          <p:cNvSpPr txBox="1"/>
          <p:nvPr/>
        </p:nvSpPr>
        <p:spPr>
          <a:xfrm>
            <a:off x="4398962" y="9555160"/>
            <a:ext cx="3367087" cy="4968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38" name="Shape 138"/>
          <p:cNvSpPr txBox="1"/>
          <p:nvPr/>
        </p:nvSpPr>
        <p:spPr>
          <a:xfrm>
            <a:off x="4398962" y="9555160"/>
            <a:ext cx="3368673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39" name="Shape 139"/>
          <p:cNvSpPr/>
          <p:nvPr>
            <p:ph idx="2" type="sldImg"/>
          </p:nvPr>
        </p:nvSpPr>
        <p:spPr>
          <a:xfrm>
            <a:off x="1371600" y="763587"/>
            <a:ext cx="5029199" cy="37719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777875" y="4776787"/>
            <a:ext cx="6218235" cy="452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4398962" y="9555160"/>
            <a:ext cx="3363899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61" name="Shape 161"/>
          <p:cNvSpPr txBox="1"/>
          <p:nvPr/>
        </p:nvSpPr>
        <p:spPr>
          <a:xfrm>
            <a:off x="4398962" y="9555160"/>
            <a:ext cx="3365399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62" name="Shape 162"/>
          <p:cNvSpPr txBox="1"/>
          <p:nvPr/>
        </p:nvSpPr>
        <p:spPr>
          <a:xfrm>
            <a:off x="4398962" y="9555160"/>
            <a:ext cx="3367199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63" name="Shape 163"/>
          <p:cNvSpPr txBox="1"/>
          <p:nvPr/>
        </p:nvSpPr>
        <p:spPr>
          <a:xfrm>
            <a:off x="4398962" y="9555160"/>
            <a:ext cx="3368699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64" name="Shape 164"/>
          <p:cNvSpPr/>
          <p:nvPr>
            <p:ph idx="2" type="sldImg"/>
          </p:nvPr>
        </p:nvSpPr>
        <p:spPr>
          <a:xfrm>
            <a:off x="0" y="0"/>
            <a:ext cx="1500" cy="1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0" y="0"/>
            <a:ext cx="15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i="0" lang="en-US" sz="2000" u="none" cap="none" strike="noStrike">
                <a:latin typeface="Arial"/>
                <a:ea typeface="Arial"/>
                <a:cs typeface="Arial"/>
                <a:sym typeface="Arial"/>
              </a:rPr>
              <a:t>Lemon costs $1 (Good point)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1371600" y="763587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>
            <p:ph idx="12" type="sldNum"/>
          </p:nvPr>
        </p:nvSpPr>
        <p:spPr>
          <a:xfrm>
            <a:off x="4398962" y="9555160"/>
            <a:ext cx="3363899" cy="493800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4398962" y="9555160"/>
            <a:ext cx="3363899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82" name="Shape 182"/>
          <p:cNvSpPr txBox="1"/>
          <p:nvPr/>
        </p:nvSpPr>
        <p:spPr>
          <a:xfrm>
            <a:off x="4398962" y="9555160"/>
            <a:ext cx="3365399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83" name="Shape 183"/>
          <p:cNvSpPr txBox="1"/>
          <p:nvPr/>
        </p:nvSpPr>
        <p:spPr>
          <a:xfrm>
            <a:off x="4398962" y="9555160"/>
            <a:ext cx="3367199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84" name="Shape 184"/>
          <p:cNvSpPr txBox="1"/>
          <p:nvPr/>
        </p:nvSpPr>
        <p:spPr>
          <a:xfrm>
            <a:off x="4398962" y="9555160"/>
            <a:ext cx="3368699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371600" y="763587"/>
            <a:ext cx="5029200" cy="37719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777875" y="4776787"/>
            <a:ext cx="6218100" cy="4526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1371600" y="763587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 txBox="1"/>
          <p:nvPr>
            <p:ph idx="12" type="sldNum"/>
          </p:nvPr>
        </p:nvSpPr>
        <p:spPr>
          <a:xfrm>
            <a:off x="4398962" y="9555160"/>
            <a:ext cx="3363899" cy="493800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1371600" y="763587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idx="12" type="sldNum"/>
          </p:nvPr>
        </p:nvSpPr>
        <p:spPr>
          <a:xfrm>
            <a:off x="4398962" y="9555160"/>
            <a:ext cx="3363899" cy="493800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1371600" y="763587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777875" y="4776787"/>
            <a:ext cx="6208800" cy="4516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4398962" y="9555160"/>
            <a:ext cx="3363899" cy="493800"/>
          </a:xfrm>
          <a:prstGeom prst="rect">
            <a:avLst/>
          </a:prstGeom>
        </p:spPr>
        <p:txBody>
          <a:bodyPr anchorCtr="0" anchor="b" bIns="0" lIns="0" rIns="0" tIns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/>
        </p:nvSpPr>
        <p:spPr>
          <a:xfrm>
            <a:off x="4398962" y="9555160"/>
            <a:ext cx="3363899" cy="4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19" name="Shape 219"/>
          <p:cNvSpPr txBox="1"/>
          <p:nvPr/>
        </p:nvSpPr>
        <p:spPr>
          <a:xfrm>
            <a:off x="4398962" y="9555160"/>
            <a:ext cx="3365399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20" name="Shape 220"/>
          <p:cNvSpPr txBox="1"/>
          <p:nvPr/>
        </p:nvSpPr>
        <p:spPr>
          <a:xfrm>
            <a:off x="4398962" y="9555160"/>
            <a:ext cx="3367199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21" name="Shape 221"/>
          <p:cNvSpPr txBox="1"/>
          <p:nvPr/>
        </p:nvSpPr>
        <p:spPr>
          <a:xfrm>
            <a:off x="4398962" y="9555160"/>
            <a:ext cx="3368699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222" name="Shape 222"/>
          <p:cNvSpPr/>
          <p:nvPr>
            <p:ph idx="2" type="sldImg"/>
          </p:nvPr>
        </p:nvSpPr>
        <p:spPr>
          <a:xfrm>
            <a:off x="1371600" y="763587"/>
            <a:ext cx="5029200" cy="37719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777875" y="4776787"/>
            <a:ext cx="6218100" cy="4526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1143000" y="1447800"/>
            <a:ext cx="6848474" cy="1133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457200" y="1604962"/>
            <a:ext cx="8220075" cy="45164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 rot="5400000">
            <a:off x="5407023" y="2130425"/>
            <a:ext cx="5248275" cy="2206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 rot="5400000">
            <a:off x="915987" y="-1586"/>
            <a:ext cx="5248275" cy="64706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04800" y="609600"/>
            <a:ext cx="8829674" cy="5238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 rot="5400000">
            <a:off x="2209800" y="-457199"/>
            <a:ext cx="4486273" cy="81438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89" name="Shape 89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04800" y="609600"/>
            <a:ext cx="8829674" cy="5238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2" type="body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3" type="body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4" type="body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304800" y="609600"/>
            <a:ext cx="8829674" cy="5238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81000" y="1371600"/>
            <a:ext cx="3995736" cy="44862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2" type="body"/>
          </p:nvPr>
        </p:nvSpPr>
        <p:spPr>
          <a:xfrm>
            <a:off x="4529137" y="1371600"/>
            <a:ext cx="3995736" cy="44862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 rot="5400000">
            <a:off x="5313361" y="2757487"/>
            <a:ext cx="4673600" cy="2054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 rot="5400000">
            <a:off x="1127125" y="777875"/>
            <a:ext cx="4673600" cy="60134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304800" y="609600"/>
            <a:ext cx="8829674" cy="5238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381000" y="1371600"/>
            <a:ext cx="8143873" cy="44862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ctr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1143000" y="1447800"/>
            <a:ext cx="6848474" cy="1133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 rot="5400000">
            <a:off x="2309017" y="-246857"/>
            <a:ext cx="4516435" cy="8220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42" name="Shape 42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1143000" y="1447800"/>
            <a:ext cx="6848474" cy="1133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3" type="body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4" type="body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1143000" y="1447800"/>
            <a:ext cx="6848474" cy="1133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457200" y="1604962"/>
            <a:ext cx="4033838" cy="45164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2" type="body"/>
          </p:nvPr>
        </p:nvSpPr>
        <p:spPr>
          <a:xfrm>
            <a:off x="4643437" y="1604962"/>
            <a:ext cx="4033837" cy="45164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3.jpg"/><Relationship Id="rId2" Type="http://schemas.openxmlformats.org/officeDocument/2006/relationships/image" Target="../media/image1.jp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3.jpg"/><Relationship Id="rId2" Type="http://schemas.openxmlformats.org/officeDocument/2006/relationships/image" Target="../media/image1.jp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hape 16"/>
          <p:cNvCxnSpPr/>
          <p:nvPr/>
        </p:nvCxnSpPr>
        <p:spPr>
          <a:xfrm>
            <a:off x="0" y="12192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pic>
        <p:nvPicPr>
          <p:cNvPr id="17" name="Shape 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114300"/>
            <a:ext cx="2592387" cy="34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/>
          <p:nvPr/>
        </p:nvSpPr>
        <p:spPr>
          <a:xfrm>
            <a:off x="8382000" y="6172200"/>
            <a:ext cx="609599" cy="30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1" name="Shape 21"/>
          <p:cNvSpPr txBox="1"/>
          <p:nvPr/>
        </p:nvSpPr>
        <p:spPr>
          <a:xfrm>
            <a:off x="163510" y="6172200"/>
            <a:ext cx="4824412" cy="30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rIns="90350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</a:p>
        </p:txBody>
      </p:sp>
      <p:cxnSp>
        <p:nvCxnSpPr>
          <p:cNvPr id="22" name="Shape 22"/>
          <p:cNvCxnSpPr/>
          <p:nvPr/>
        </p:nvCxnSpPr>
        <p:spPr>
          <a:xfrm>
            <a:off x="0" y="60960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pic>
        <p:nvPicPr>
          <p:cNvPr id="23" name="Shape 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33600" y="2632075"/>
            <a:ext cx="4267198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Shape 25"/>
          <p:cNvCxnSpPr/>
          <p:nvPr/>
        </p:nvCxnSpPr>
        <p:spPr>
          <a:xfrm>
            <a:off x="0" y="12192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26" name="Shape 26"/>
          <p:cNvSpPr txBox="1"/>
          <p:nvPr/>
        </p:nvSpPr>
        <p:spPr>
          <a:xfrm>
            <a:off x="1676400" y="830262"/>
            <a:ext cx="1219199" cy="473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/>
          <p:nvPr/>
        </p:nvSpPr>
        <p:spPr>
          <a:xfrm>
            <a:off x="163510" y="6172200"/>
            <a:ext cx="4824412" cy="30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rIns="90350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</a:p>
        </p:txBody>
      </p:sp>
      <p:cxnSp>
        <p:nvCxnSpPr>
          <p:cNvPr id="29" name="Shape 29"/>
          <p:cNvCxnSpPr/>
          <p:nvPr/>
        </p:nvCxnSpPr>
        <p:spPr>
          <a:xfrm>
            <a:off x="0" y="60960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30" name="Shape 30"/>
          <p:cNvSpPr txBox="1"/>
          <p:nvPr>
            <p:ph type="title"/>
          </p:nvPr>
        </p:nvSpPr>
        <p:spPr>
          <a:xfrm>
            <a:off x="1143000" y="1447800"/>
            <a:ext cx="6848474" cy="1133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457200" y="1604962"/>
            <a:ext cx="8220075" cy="45164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2" name="Shape 32"/>
          <p:cNvSpPr txBox="1"/>
          <p:nvPr/>
        </p:nvSpPr>
        <p:spPr>
          <a:xfrm>
            <a:off x="6557960" y="6172200"/>
            <a:ext cx="2509837" cy="30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rIns="90350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Advisor: Professor Kelly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/>
        </p:nvSpPr>
        <p:spPr>
          <a:xfrm>
            <a:off x="6156325" y="5943600"/>
            <a:ext cx="3013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Shape 71"/>
          <p:cNvCxnSpPr/>
          <p:nvPr/>
        </p:nvCxnSpPr>
        <p:spPr>
          <a:xfrm>
            <a:off x="0" y="12192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pic>
        <p:nvPicPr>
          <p:cNvPr id="72" name="Shape 7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114300"/>
            <a:ext cx="2592387" cy="34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8382000" y="6172200"/>
            <a:ext cx="609599" cy="30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76" name="Shape 76"/>
          <p:cNvSpPr txBox="1"/>
          <p:nvPr/>
        </p:nvSpPr>
        <p:spPr>
          <a:xfrm>
            <a:off x="163510" y="6172200"/>
            <a:ext cx="4824412" cy="30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rIns="90350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</a:p>
        </p:txBody>
      </p:sp>
      <p:cxnSp>
        <p:nvCxnSpPr>
          <p:cNvPr id="77" name="Shape 77"/>
          <p:cNvCxnSpPr/>
          <p:nvPr/>
        </p:nvCxnSpPr>
        <p:spPr>
          <a:xfrm>
            <a:off x="0" y="6096000"/>
            <a:ext cx="9144000" cy="1587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78" name="Shape 78"/>
          <p:cNvSpPr txBox="1"/>
          <p:nvPr>
            <p:ph type="title"/>
          </p:nvPr>
        </p:nvSpPr>
        <p:spPr>
          <a:xfrm>
            <a:off x="304800" y="609600"/>
            <a:ext cx="8829674" cy="5238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mo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81000" y="1371600"/>
            <a:ext cx="8143873" cy="44862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1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Font typeface="Verdana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lnSpc>
                <a:spcPct val="101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lnSpc>
                <a:spcPct val="101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Verdana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lnSpc>
                <a:spcPct val="101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Verdana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lnSpc>
                <a:spcPct val="101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Verdana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4.jpg"/><Relationship Id="rId5" Type="http://schemas.openxmlformats.org/officeDocument/2006/relationships/image" Target="../media/image8.jp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2286000" y="2590800"/>
            <a:ext cx="4953000" cy="1065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QuickTab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April</a:t>
            </a: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r>
              <a:rPr baseline="30000" lang="en-US" sz="320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</a:t>
            </a: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63500" y="-893762"/>
            <a:ext cx="2466974" cy="18478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63500" y="-877887"/>
            <a:ext cx="2505075" cy="1819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9096375" y="233362"/>
            <a:ext cx="185736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155575" y="103185"/>
            <a:ext cx="184149" cy="35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414337" y="1581150"/>
            <a:ext cx="185736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304800" y="609600"/>
            <a:ext cx="8839199" cy="54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Final</a:t>
            </a: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 Project</a:t>
            </a: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 Review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673100" y="1619250"/>
            <a:ext cx="185736" cy="35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6471250" y="6179487"/>
            <a:ext cx="185700" cy="352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5013000" y="5180975"/>
            <a:ext cx="2402999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304800" y="609600"/>
            <a:ext cx="8834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FPR Deliverables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517050" y="2028175"/>
            <a:ext cx="3631800" cy="1870500"/>
          </a:xfrm>
          <a:prstGeom prst="rect">
            <a:avLst/>
          </a:prstGeom>
          <a:noFill/>
          <a:ln cap="flat" cmpd="sng" w="9525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John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Remove the need for a visual display on the Raspberry Pi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Integrate PCB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Global ‘OFF’ button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4948850" y="2028175"/>
            <a:ext cx="3585000" cy="18705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Jake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 visualization of TAB Compiler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Enable user-friendly data transmission between Raspberry Pi and Computer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563592" y="4095071"/>
            <a:ext cx="3585000" cy="1870500"/>
          </a:xfrm>
          <a:prstGeom prst="rect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Joe</a:t>
            </a:r>
          </a:p>
          <a:p>
            <a:pPr indent="-342900" lvl="0" marL="457200" rtl="0">
              <a:spcBef>
                <a:spcPts val="0"/>
              </a:spcBef>
              <a:buClr>
                <a:srgbClr val="840C22"/>
              </a:buClr>
              <a:buSzPct val="100000"/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FFT logic in order to achieve 90% fret detection accuracy 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 calibration into MATLAB code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4948849" y="4095071"/>
            <a:ext cx="3584999" cy="1870500"/>
          </a:xfrm>
          <a:prstGeom prst="rect">
            <a:avLst/>
          </a:prstGeom>
          <a:noFill/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Lindsay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Optimize vibration sensor thresholds to improve FFT analysis 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 printed casing for the sensor strip and PCB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455375" y="1284175"/>
            <a:ext cx="78801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82562" lvl="0" marL="334962" rtl="0">
              <a:spcBef>
                <a:spcPts val="0"/>
              </a:spcBef>
              <a:buClr>
                <a:srgbClr val="840C22"/>
              </a:buClr>
              <a:buFont typeface="Times New Roman"/>
              <a:buChar char="✓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Completely integrated and packaged system capable of tablature recovery with at least 90% accuracy over a signal containing 25 notes.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cxnSp>
        <p:nvCxnSpPr>
          <p:cNvPr id="240" name="Shape 240"/>
          <p:cNvCxnSpPr/>
          <p:nvPr/>
        </p:nvCxnSpPr>
        <p:spPr>
          <a:xfrm>
            <a:off x="5150325" y="5477325"/>
            <a:ext cx="117900" cy="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Demo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495300" y="1368975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-182562" lvl="0" marL="3349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Record “Mary Had a Little Lamb”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82562" lvl="0" marL="3349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Display wireless transmission of data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82562" lvl="0" marL="3349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Compile and display tablature</a:t>
            </a:r>
          </a:p>
          <a:p>
            <a:pPr indent="-150812" lvl="1" marL="735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●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Demonstrate Vibration Sensor/Accelerometer Data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82562" lvl="0" marL="3349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Demonstrate full functionality of buttons</a:t>
            </a:r>
          </a:p>
          <a:p>
            <a:pPr indent="-150812" lvl="1" marL="735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●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Record</a:t>
            </a:r>
          </a:p>
          <a:p>
            <a:pPr indent="-150812" lvl="1" marL="735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●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Calibrate</a:t>
            </a:r>
          </a:p>
          <a:p>
            <a:pPr indent="-150812" lvl="1" marL="7350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●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Shutdown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34824"/>
            <a:ext cx="8839199" cy="2377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183025" y="516775"/>
            <a:ext cx="85161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Demo Description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381000" y="13807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-338137" lvl="0" marL="338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8137" lvl="0" marL="33813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8137" lvl="0" marL="33813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8137" lvl="0" marL="33813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8137" lvl="0" marL="33813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Demo 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304800" y="609600"/>
            <a:ext cx="8839199" cy="54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Thank You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5486400" y="2895600"/>
            <a:ext cx="3565525" cy="822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Lindsay Manning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EE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2133600" y="5136562"/>
            <a:ext cx="2438399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John Bonk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EE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486400" y="5136537"/>
            <a:ext cx="2438399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Jacob Prescott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EE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2133600" y="2895600"/>
            <a:ext cx="2438399" cy="822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Joe Biegaj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EE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63500" y="-893762"/>
            <a:ext cx="2466974" cy="18478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63500" y="-877887"/>
            <a:ext cx="2505075" cy="1819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9096375" y="233362"/>
            <a:ext cx="185736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155575" y="103185"/>
            <a:ext cx="184149" cy="35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414337" y="1581150"/>
            <a:ext cx="185736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304800" y="609600"/>
            <a:ext cx="8839199" cy="54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QuickTab (Intuitive Tablature Generation)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673100" y="1619250"/>
            <a:ext cx="185736" cy="35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2889250" y="6440487"/>
            <a:ext cx="185736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Shape 154"/>
          <p:cNvPicPr preferRelativeResize="0"/>
          <p:nvPr/>
        </p:nvPicPr>
        <p:blipFill/>
        <p:spPr>
          <a:xfrm>
            <a:off x="2292510" y="1255441"/>
            <a:ext cx="1501451" cy="17175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6825" y="1255450"/>
            <a:ext cx="1717548" cy="171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2500" y="3717925"/>
            <a:ext cx="1501475" cy="150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6819" y="3717919"/>
            <a:ext cx="1418624" cy="141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9677" y="1393022"/>
            <a:ext cx="1309578" cy="150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Block</a:t>
            </a:r>
            <a:r>
              <a:rPr b="0" i="0" lang="en-US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 Diagram</a:t>
            </a:r>
          </a:p>
        </p:txBody>
      </p:sp>
      <p:pic>
        <p:nvPicPr>
          <p:cNvPr descr="Revised Block Diagram.JPG"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9800"/>
            <a:ext cx="8839200" cy="4411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304800" y="609600"/>
            <a:ext cx="8834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FPR Deliverables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517050" y="2028175"/>
            <a:ext cx="3631800" cy="1870500"/>
          </a:xfrm>
          <a:prstGeom prst="rect">
            <a:avLst/>
          </a:prstGeom>
          <a:noFill/>
          <a:ln cap="flat" cmpd="sng" w="9525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John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Remove the need for a visual display on the Raspberry Pi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Integrate PCB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Global ‘OFF’ button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4948850" y="2028175"/>
            <a:ext cx="3585000" cy="18705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Jake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 visualization of TAB Compiler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Enable user-friendly data transmission between Raspberry Pi and Computer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563592" y="4095071"/>
            <a:ext cx="3585000" cy="1870500"/>
          </a:xfrm>
          <a:prstGeom prst="rect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Joe</a:t>
            </a:r>
          </a:p>
          <a:p>
            <a:pPr indent="-342900" lvl="0" marL="457200" rtl="0">
              <a:spcBef>
                <a:spcPts val="0"/>
              </a:spcBef>
              <a:buClr>
                <a:srgbClr val="840C22"/>
              </a:buClr>
              <a:buSzPct val="100000"/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FFT logic in order to achieve 90% fret detection accuracy 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 calibration into MATLAB code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4948849" y="4095071"/>
            <a:ext cx="3584999" cy="1870500"/>
          </a:xfrm>
          <a:prstGeom prst="rect">
            <a:avLst/>
          </a:prstGeom>
          <a:noFill/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Lindsay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Optimize vibration sensor thresholds to improve FFT analysis </a:t>
            </a:r>
          </a:p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 printed casing for the sensor strip and PCB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455375" y="1284175"/>
            <a:ext cx="78801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82562" lvl="0" marL="334962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Completely integrated and packaged system capable of tablature recovery with at least 90% accuracy over a signal containing 25 notes.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 Data Logging with Raspberry Pi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134900" y="13716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Increased sampling frequency from the 1600Hz at CDR to a consistently working 3200Hz.</a:t>
            </a: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Our successful solution was to change the baud rate of the I2C from the Raspberry Pi default of 800kHz to 1MHz</a:t>
            </a: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3200Hz allows us to get both vibration data and all of the notes on the guitar</a:t>
            </a: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●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Removed signal squaring and limited sensing to one axis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Implemented wireless transfer of data from the Pi to an e-mail address through wi-fi</a:t>
            </a:r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025" y="4174999"/>
            <a:ext cx="2623074" cy="186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/>
        </p:nvSpPr>
        <p:spPr>
          <a:xfrm>
            <a:off x="304800" y="618725"/>
            <a:ext cx="8834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Vibration Sensors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218575" y="1329700"/>
            <a:ext cx="8634000" cy="45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Sensor selection is finalized and implemented 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all six strings.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The output of the six piezo vibration sensors are fed into a 10-bit-to-Analog ADC that utilizes SPI.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The python script creates a file that lists which sensor was triggered and when it was triggered.  This process is initialized by hitting the ‘record’ button on the UI.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Housing for the sensor strip has been</a:t>
            </a:r>
          </a:p>
          <a:p>
            <a:pPr indent="45720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completed and implemented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1675" y="5006850"/>
            <a:ext cx="1700910" cy="6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4">
            <a:alphaModFix/>
          </a:blip>
          <a:srcRect b="0" l="20295" r="29998" t="0"/>
          <a:stretch/>
        </p:blipFill>
        <p:spPr>
          <a:xfrm>
            <a:off x="5905124" y="3991025"/>
            <a:ext cx="1347917" cy="203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6976" y="1290975"/>
            <a:ext cx="843050" cy="8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304800" y="609600"/>
            <a:ext cx="8834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MATLAB 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425" y="4294275"/>
            <a:ext cx="1049800" cy="165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304800" y="1324450"/>
            <a:ext cx="8729700" cy="46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500">
                <a:solidFill>
                  <a:srgbClr val="881C1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Fret and String detection</a:t>
            </a:r>
          </a:p>
          <a:p>
            <a:pPr indent="-342900" lvl="0" marL="457200" rtl="0">
              <a:spcBef>
                <a:spcPts val="0"/>
              </a:spcBef>
              <a:buClr>
                <a:srgbClr val="840C22"/>
              </a:buClr>
              <a:buSzPct val="100000"/>
              <a:buFont typeface="Times New Roman"/>
              <a:buChar char="■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Raw ADXL and vibration sensor data is read in from the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Raspberry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Pi</a:t>
            </a:r>
          </a:p>
          <a:p>
            <a:pPr indent="-228600" lvl="1" marL="914400" rtl="0">
              <a:spcBef>
                <a:spcPts val="0"/>
              </a:spcBef>
              <a:buClr>
                <a:srgbClr val="840C22"/>
              </a:buClr>
              <a:buFont typeface="Times New Roman"/>
              <a:buChar char="●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We iterate through the sensor data to find out what strings were played</a:t>
            </a:r>
          </a:p>
          <a:p>
            <a:pPr indent="-228600" lvl="1" marL="914400" rtl="0">
              <a:spcBef>
                <a:spcPts val="0"/>
              </a:spcBef>
              <a:buClr>
                <a:srgbClr val="840C22"/>
              </a:buClr>
              <a:buFont typeface="Times New Roman"/>
              <a:buChar char="●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For each vibration detected a filter is applied that corresponds to the string played</a:t>
            </a:r>
          </a:p>
          <a:p>
            <a:pPr indent="-228600" lvl="1" marL="914400" rtl="0">
              <a:spcBef>
                <a:spcPts val="0"/>
              </a:spcBef>
              <a:buClr>
                <a:srgbClr val="840C22"/>
              </a:buClr>
              <a:buFont typeface="Times New Roman"/>
              <a:buChar char="●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timestamp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from the vibration sensors is used to determine where to take the FFT’s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2500">
                <a:solidFill>
                  <a:srgbClr val="881C1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Calibration</a:t>
            </a:r>
            <a:r>
              <a:rPr lang="en-US" sz="3000">
                <a:solidFill>
                  <a:srgbClr val="881C1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-342900" lvl="0" marL="457200" rtl="0">
              <a:spcBef>
                <a:spcPts val="0"/>
              </a:spcBef>
              <a:buClr>
                <a:srgbClr val="840C22"/>
              </a:buClr>
              <a:buSzPct val="100000"/>
              <a:buFont typeface="Times New Roman"/>
              <a:buChar char="■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Accurate fret detection requires knowledge of base frequency of each string.  We have incorporated a calibration function to accommodate any tuning.</a:t>
            </a:r>
          </a:p>
          <a:p>
            <a:pPr indent="-228600" lvl="1" marL="914400" rtl="0">
              <a:spcBef>
                <a:spcPts val="0"/>
              </a:spcBef>
              <a:buClr>
                <a:srgbClr val="840C22"/>
              </a:buClr>
              <a:buFont typeface="Times New Roman"/>
              <a:buChar char="●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initialized the code stores the values of the open string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frequencies as the standard tuning values (E, A, D, G, B, e)</a:t>
            </a:r>
          </a:p>
          <a:p>
            <a:pPr indent="-228600" lvl="1" marL="914400" rtl="0">
              <a:spcBef>
                <a:spcPts val="0"/>
              </a:spcBef>
              <a:buClr>
                <a:srgbClr val="840C22"/>
              </a:buClr>
              <a:buFont typeface="Times New Roman"/>
              <a:buChar char="●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calibrate button on the PCB will send a calibrate file that can be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read into the code</a:t>
            </a:r>
          </a:p>
          <a:p>
            <a:pPr indent="-228600" lvl="1" marL="914400" rtl="0">
              <a:spcBef>
                <a:spcPts val="0"/>
              </a:spcBef>
              <a:buClr>
                <a:srgbClr val="840C22"/>
              </a:buClr>
              <a:buFont typeface="Times New Roman"/>
              <a:buChar char="●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data is processed the same way as above and the new values are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stored in the string frequency array until a new calibration file is read in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304800" y="609600"/>
            <a:ext cx="8834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User Interface &amp; PCB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18275" y="1329700"/>
            <a:ext cx="8834400" cy="47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LED Meanings:</a:t>
            </a:r>
          </a:p>
          <a:p>
            <a:pPr indent="-304800" lvl="1" marL="914400" rtl="0">
              <a:spcBef>
                <a:spcPts val="0"/>
              </a:spcBef>
              <a:buClr>
                <a:srgbClr val="840C22"/>
              </a:buClr>
              <a:buSzPct val="60000"/>
              <a:buFont typeface="Times New Roman"/>
              <a:buChar char="●"/>
            </a:pPr>
            <a:r>
              <a:rPr lang="en-US" sz="2000">
                <a:solidFill>
                  <a:schemeClr val="dk1"/>
                </a:solidFill>
                <a:highlight>
                  <a:srgbClr val="FF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Red: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Currently Recording</a:t>
            </a: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ct val="60000"/>
              <a:buFont typeface="Times New Roman"/>
              <a:buChar char="●"/>
            </a:pPr>
            <a:r>
              <a:rPr lang="en-US" sz="2000">
                <a:highlight>
                  <a:srgbClr val="00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Green: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Ready to record/calibrate</a:t>
            </a: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ct val="60000"/>
              <a:buFont typeface="Times New Roman"/>
              <a:buChar char="●"/>
            </a:pPr>
            <a:r>
              <a:rPr lang="en-US" sz="2000"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White: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Currently Calibrating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Shutdown button has been implemented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Button Functions:</a:t>
            </a: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SzPct val="60000"/>
              <a:buFont typeface="Times New Roman"/>
              <a:buChar char="●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Record button is placed next to the red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		LED</a:t>
            </a:r>
          </a:p>
          <a:p>
            <a:pPr indent="-304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60000"/>
              <a:buFont typeface="Times New Roman"/>
              <a:buChar char="●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Shutdown button is next to the green</a:t>
            </a: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LED</a:t>
            </a:r>
          </a:p>
          <a:p>
            <a:pPr indent="-304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60000"/>
              <a:buFont typeface="Times New Roman"/>
              <a:buChar char="●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Calibrate button is next to the white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		LED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Font typeface="Times New Roman"/>
              <a:buChar char="■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The need for a monitor has been eliminated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	while still allowing us to have full </a:t>
            </a:r>
          </a:p>
          <a:p>
            <a:pPr indent="45720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functionality of recording, shutdown, and calibration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 b="0" l="0" r="17749" t="0"/>
          <a:stretch/>
        </p:blipFill>
        <p:spPr>
          <a:xfrm>
            <a:off x="5437700" y="1693999"/>
            <a:ext cx="3369325" cy="3925373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304800" y="609600"/>
            <a:ext cx="8839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SzPct val="25000"/>
              <a:buFont typeface="Georgia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Creating Tablature (TAB Compiler)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495300" y="1368975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-182562" lvl="0" marL="3349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Char char="■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By using the timestamps and string signature from the vibration sensors in coordination with our FFTs from our sampling we are able to output a visual representation of tablature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						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							  Example: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87350" lvl="0" marL="228600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500" y="5125875"/>
            <a:ext cx="1095375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9062" y="4062075"/>
            <a:ext cx="4600575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